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stomShape 1"/>
          <p:cNvSpPr/>
          <p:nvPr/>
        </p:nvSpPr>
        <p:spPr>
          <a:xfrm>
            <a:off x="196560" y="636588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4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" name="bg object 17"/>
          <p:cNvPicPr/>
          <p:nvPr/>
        </p:nvPicPr>
        <p:blipFill>
          <a:blip r:embed="rId14"/>
          <a:stretch/>
        </p:blipFill>
        <p:spPr>
          <a:xfrm>
            <a:off x="7479360" y="411480"/>
            <a:ext cx="1449720" cy="411840"/>
          </a:xfrm>
          <a:prstGeom prst="rect">
            <a:avLst/>
          </a:prstGeom>
          <a:ln>
            <a:noFill/>
          </a:ln>
        </p:spPr>
      </p:pic>
      <p:sp>
        <p:nvSpPr>
          <p:cNvPr id="2" name="CustomShape 2"/>
          <p:cNvSpPr/>
          <p:nvPr/>
        </p:nvSpPr>
        <p:spPr>
          <a:xfrm>
            <a:off x="196560" y="100044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5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 hidden="1"/>
          <p:cNvSpPr/>
          <p:nvPr/>
        </p:nvSpPr>
        <p:spPr>
          <a:xfrm>
            <a:off x="196560" y="636588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4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2" name="bg object 17"/>
          <p:cNvPicPr/>
          <p:nvPr/>
        </p:nvPicPr>
        <p:blipFill>
          <a:blip r:embed="rId14"/>
          <a:stretch/>
        </p:blipFill>
        <p:spPr>
          <a:xfrm>
            <a:off x="7479360" y="411480"/>
            <a:ext cx="1449720" cy="411840"/>
          </a:xfrm>
          <a:prstGeom prst="rect">
            <a:avLst/>
          </a:prstGeom>
          <a:ln>
            <a:noFill/>
          </a:ln>
        </p:spPr>
      </p:pic>
      <p:sp>
        <p:nvSpPr>
          <p:cNvPr id="43" name="CustomShape 2" hidden="1"/>
          <p:cNvSpPr/>
          <p:nvPr/>
        </p:nvSpPr>
        <p:spPr>
          <a:xfrm>
            <a:off x="196560" y="100044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5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PlaceHolder 3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196560" y="636588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4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3" name="bg object 17"/>
          <p:cNvPicPr/>
          <p:nvPr/>
        </p:nvPicPr>
        <p:blipFill>
          <a:blip r:embed="rId14"/>
          <a:stretch/>
        </p:blipFill>
        <p:spPr>
          <a:xfrm>
            <a:off x="7479360" y="411480"/>
            <a:ext cx="1449720" cy="411840"/>
          </a:xfrm>
          <a:prstGeom prst="rect">
            <a:avLst/>
          </a:prstGeom>
          <a:ln>
            <a:noFill/>
          </a:ln>
        </p:spPr>
      </p:pic>
      <p:sp>
        <p:nvSpPr>
          <p:cNvPr id="84" name="CustomShape 2"/>
          <p:cNvSpPr/>
          <p:nvPr/>
        </p:nvSpPr>
        <p:spPr>
          <a:xfrm>
            <a:off x="196560" y="100044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5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5" name="PlaceHolder 3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196560" y="636588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4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24" name="bg object 17"/>
          <p:cNvPicPr/>
          <p:nvPr/>
        </p:nvPicPr>
        <p:blipFill>
          <a:blip r:embed="rId14"/>
          <a:stretch/>
        </p:blipFill>
        <p:spPr>
          <a:xfrm>
            <a:off x="7479360" y="411480"/>
            <a:ext cx="1449720" cy="411840"/>
          </a:xfrm>
          <a:prstGeom prst="rect">
            <a:avLst/>
          </a:prstGeom>
          <a:ln>
            <a:noFill/>
          </a:ln>
        </p:spPr>
      </p:pic>
      <p:sp>
        <p:nvSpPr>
          <p:cNvPr id="125" name="CustomShape 2"/>
          <p:cNvSpPr/>
          <p:nvPr/>
        </p:nvSpPr>
        <p:spPr>
          <a:xfrm>
            <a:off x="196560" y="100044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5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PlaceHolder 3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96560" y="636588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4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65" name="bg object 17"/>
          <p:cNvPicPr/>
          <p:nvPr/>
        </p:nvPicPr>
        <p:blipFill>
          <a:blip r:embed="rId14"/>
          <a:stretch/>
        </p:blipFill>
        <p:spPr>
          <a:xfrm>
            <a:off x="7479360" y="411480"/>
            <a:ext cx="1449720" cy="411840"/>
          </a:xfrm>
          <a:prstGeom prst="rect">
            <a:avLst/>
          </a:prstGeom>
          <a:ln>
            <a:noFill/>
          </a:ln>
        </p:spPr>
      </p:pic>
      <p:sp>
        <p:nvSpPr>
          <p:cNvPr id="166" name="CustomShape 2"/>
          <p:cNvSpPr/>
          <p:nvPr/>
        </p:nvSpPr>
        <p:spPr>
          <a:xfrm>
            <a:off x="196560" y="100044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5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7" name="PlaceHolder 3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robotis.com/service/download.php?no=2066" TargetMode="External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196560" y="636588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4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06" name="Group 2"/>
          <p:cNvGrpSpPr/>
          <p:nvPr/>
        </p:nvGrpSpPr>
        <p:grpSpPr>
          <a:xfrm>
            <a:off x="251640" y="3187440"/>
            <a:ext cx="8352000" cy="2113200"/>
            <a:chOff x="251640" y="3187440"/>
            <a:chExt cx="8352000" cy="2113200"/>
          </a:xfrm>
        </p:grpSpPr>
        <p:pic>
          <p:nvPicPr>
            <p:cNvPr id="207" name="object 4_1"/>
            <p:cNvPicPr/>
            <p:nvPr/>
          </p:nvPicPr>
          <p:blipFill>
            <a:blip r:embed="rId2"/>
            <a:stretch/>
          </p:blipFill>
          <p:spPr>
            <a:xfrm>
              <a:off x="251640" y="3187440"/>
              <a:ext cx="4967640" cy="2113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08" name="object 5_1"/>
            <p:cNvPicPr/>
            <p:nvPr/>
          </p:nvPicPr>
          <p:blipFill>
            <a:blip r:embed="rId3"/>
            <a:stretch/>
          </p:blipFill>
          <p:spPr>
            <a:xfrm>
              <a:off x="4572000" y="3187440"/>
              <a:ext cx="4031640" cy="21132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10" name="CustomShape 4"/>
          <p:cNvSpPr/>
          <p:nvPr/>
        </p:nvSpPr>
        <p:spPr>
          <a:xfrm>
            <a:off x="5167800" y="3352680"/>
            <a:ext cx="3793320" cy="180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2600" rIns="0" bIns="0">
            <a:spAutoFit/>
          </a:bodyPr>
          <a:lstStyle/>
          <a:p>
            <a:pPr marL="12600">
              <a:lnSpc>
                <a:spcPct val="100000"/>
              </a:lnSpc>
              <a:spcBef>
                <a:spcPts val="99"/>
              </a:spcBef>
            </a:pPr>
            <a:r>
              <a:rPr lang="en-US" sz="4000" b="1" i="1" strike="noStrike" spc="-80" dirty="0">
                <a:solidFill>
                  <a:srgbClr val="000000"/>
                </a:solidFill>
                <a:latin typeface="Times New Roman"/>
                <a:ea typeface="DejaVu Sans"/>
              </a:rPr>
              <a:t>Week</a:t>
            </a:r>
            <a:r>
              <a:rPr lang="en-US" sz="4000" b="1" i="1" strike="noStrike" spc="-26" dirty="0">
                <a:solidFill>
                  <a:srgbClr val="000000"/>
                </a:solidFill>
                <a:latin typeface="Times New Roman"/>
                <a:ea typeface="DejaVu Sans"/>
              </a:rPr>
              <a:t> _</a:t>
            </a:r>
            <a:r>
              <a:rPr lang="en-US" sz="4000" b="1" i="1" strike="noStrike" spc="-32" dirty="0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lang="en-US" sz="4000" b="1" i="1" strike="noStrike" spc="-7" dirty="0">
                <a:solidFill>
                  <a:srgbClr val="000000"/>
                </a:solidFill>
                <a:latin typeface="Times New Roman"/>
                <a:ea typeface="DejaVu Sans"/>
              </a:rPr>
              <a:t>Lecture</a:t>
            </a:r>
            <a:endParaRPr lang="en-US" sz="4000" b="0" strike="noStrike" spc="-1" dirty="0">
              <a:latin typeface="Arial"/>
            </a:endParaRPr>
          </a:p>
          <a:p>
            <a:pPr marL="110520" indent="1023480">
              <a:lnSpc>
                <a:spcPct val="120000"/>
              </a:lnSpc>
              <a:spcBef>
                <a:spcPts val="2429"/>
              </a:spcBef>
              <a:tabLst>
                <a:tab pos="0" algn="l"/>
              </a:tabLst>
            </a:pPr>
            <a:r>
              <a:rPr lang="en-US" sz="2400" b="1" strike="noStrike" spc="-7" dirty="0">
                <a:solidFill>
                  <a:srgbClr val="000000"/>
                </a:solidFill>
                <a:latin typeface="Times New Roman"/>
                <a:ea typeface="DejaVu Sans"/>
              </a:rPr>
              <a:t>ISE</a:t>
            </a:r>
            <a:r>
              <a:rPr lang="en-US" sz="2400" b="1" strike="noStrike" spc="-55" dirty="0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lang="en-US" sz="2400" b="1" strike="noStrike" spc="-7" dirty="0">
                <a:solidFill>
                  <a:srgbClr val="000000"/>
                </a:solidFill>
                <a:latin typeface="Times New Roman"/>
                <a:ea typeface="DejaVu Sans"/>
              </a:rPr>
              <a:t>Department </a:t>
            </a:r>
            <a:r>
              <a:rPr lang="en-US" sz="2400" b="1" strike="noStrike" spc="-585" dirty="0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lang="en-US" sz="2400" b="1" strike="noStrike" spc="-12" dirty="0">
                <a:solidFill>
                  <a:srgbClr val="000000"/>
                </a:solidFill>
                <a:latin typeface="Times New Roman"/>
                <a:ea typeface="DejaVu Sans"/>
              </a:rPr>
              <a:t>Prof.</a:t>
            </a:r>
            <a:r>
              <a:rPr lang="en-US" sz="2400" b="1" strike="noStrike" spc="-41" dirty="0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lang="en-US" sz="2400" b="1" strike="noStrike" spc="-7" dirty="0">
                <a:solidFill>
                  <a:srgbClr val="000000"/>
                </a:solidFill>
                <a:latin typeface="Times New Roman"/>
                <a:ea typeface="DejaVu Sans"/>
              </a:rPr>
              <a:t>Mehdi</a:t>
            </a:r>
            <a:r>
              <a:rPr lang="en-US" sz="2400" b="1" strike="noStrike" spc="-41" dirty="0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lang="en-US" sz="2400" b="1" strike="noStrike" spc="-7" dirty="0" err="1">
                <a:solidFill>
                  <a:srgbClr val="000000"/>
                </a:solidFill>
                <a:latin typeface="Times New Roman"/>
                <a:ea typeface="DejaVu Sans"/>
              </a:rPr>
              <a:t>Pirahandeh</a:t>
            </a:r>
            <a:endParaRPr lang="en-US" sz="2400" b="0" strike="noStrike" spc="-1" dirty="0">
              <a:latin typeface="Arial"/>
            </a:endParaRPr>
          </a:p>
        </p:txBody>
      </p:sp>
      <p:grpSp>
        <p:nvGrpSpPr>
          <p:cNvPr id="211" name="Group 5"/>
          <p:cNvGrpSpPr/>
          <p:nvPr/>
        </p:nvGrpSpPr>
        <p:grpSpPr>
          <a:xfrm>
            <a:off x="252000" y="3187800"/>
            <a:ext cx="8352720" cy="2114280"/>
            <a:chOff x="252000" y="3187800"/>
            <a:chExt cx="8352720" cy="2114280"/>
          </a:xfrm>
        </p:grpSpPr>
        <p:sp>
          <p:nvSpPr>
            <p:cNvPr id="212" name="CustomShape 6"/>
            <p:cNvSpPr/>
            <p:nvPr/>
          </p:nvSpPr>
          <p:spPr>
            <a:xfrm>
              <a:off x="252000" y="3187800"/>
              <a:ext cx="8352720" cy="360"/>
            </a:xfrm>
            <a:custGeom>
              <a:avLst/>
              <a:gdLst/>
              <a:ahLst/>
              <a:cxnLst/>
              <a:rect l="l" t="t" r="r" b="b"/>
              <a:pathLst>
                <a:path w="8353425">
                  <a:moveTo>
                    <a:pt x="0" y="0"/>
                  </a:moveTo>
                  <a:lnTo>
                    <a:pt x="8352929" y="0"/>
                  </a:lnTo>
                </a:path>
              </a:pathLst>
            </a:custGeom>
            <a:noFill/>
            <a:ln w="9360"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3" name="CustomShape 7"/>
            <p:cNvSpPr/>
            <p:nvPr/>
          </p:nvSpPr>
          <p:spPr>
            <a:xfrm>
              <a:off x="252000" y="5301720"/>
              <a:ext cx="8352720" cy="360"/>
            </a:xfrm>
            <a:custGeom>
              <a:avLst/>
              <a:gdLst/>
              <a:ahLst/>
              <a:cxnLst/>
              <a:rect l="l" t="t" r="r" b="b"/>
              <a:pathLst>
                <a:path w="8353425">
                  <a:moveTo>
                    <a:pt x="0" y="0"/>
                  </a:moveTo>
                  <a:lnTo>
                    <a:pt x="8352929" y="0"/>
                  </a:lnTo>
                </a:path>
              </a:pathLst>
            </a:custGeom>
            <a:noFill/>
            <a:ln w="9360"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14" name="CustomShape 8"/>
          <p:cNvSpPr/>
          <p:nvPr/>
        </p:nvSpPr>
        <p:spPr>
          <a:xfrm>
            <a:off x="515520" y="6510600"/>
            <a:ext cx="2907720" cy="3977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12600">
              <a:lnSpc>
                <a:spcPts val="1624"/>
              </a:lnSpc>
            </a:pP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School</a:t>
            </a:r>
            <a:r>
              <a:rPr lang="en-US" sz="1400" b="1" strike="noStrike" spc="-21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of Global</a:t>
            </a:r>
            <a:r>
              <a:rPr lang="en-US" sz="1400" b="1" strike="noStrike" spc="-21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Convergence</a:t>
            </a:r>
            <a:r>
              <a:rPr lang="en-US" sz="1400" b="1" strike="noStrike" spc="9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Studies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2" name="CustomShape 3">
            <a:extLst>
              <a:ext uri="{FF2B5EF4-FFF2-40B4-BE49-F238E27FC236}">
                <a16:creationId xmlns:a16="http://schemas.microsoft.com/office/drawing/2014/main" id="{A139B4E3-110A-7660-4BA7-1C05CFFBADD0}"/>
              </a:ext>
            </a:extLst>
          </p:cNvPr>
          <p:cNvSpPr/>
          <p:nvPr/>
        </p:nvSpPr>
        <p:spPr>
          <a:xfrm>
            <a:off x="1594080" y="1696680"/>
            <a:ext cx="7009560" cy="1231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2600" rIns="0" bIns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600" algn="r">
              <a:lnSpc>
                <a:spcPct val="100000"/>
              </a:lnSpc>
              <a:spcBef>
                <a:spcPts val="99"/>
              </a:spcBef>
            </a:pPr>
            <a:r>
              <a:rPr lang="en-US" sz="4000" b="1" i="1" strike="noStrike" spc="-7" dirty="0">
                <a:solidFill>
                  <a:srgbClr val="000000"/>
                </a:solidFill>
                <a:latin typeface="Times New Roman"/>
                <a:ea typeface="DejaVu Sans"/>
              </a:rPr>
              <a:t>Smart</a:t>
            </a:r>
            <a:r>
              <a:rPr lang="en-US" sz="4000" b="1" i="1" strike="noStrike" spc="-32" dirty="0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lang="en-US" sz="4000" b="1" i="1" strike="noStrike" spc="-7" dirty="0">
                <a:solidFill>
                  <a:srgbClr val="000000"/>
                </a:solidFill>
                <a:latin typeface="Times New Roman"/>
                <a:ea typeface="DejaVu Sans"/>
              </a:rPr>
              <a:t>Mobility Engineering Lab</a:t>
            </a:r>
            <a:br>
              <a:rPr dirty="0"/>
            </a:br>
            <a:r>
              <a:rPr lang="en-US" sz="4000" b="1" i="1" strike="noStrike" spc="-7" dirty="0">
                <a:solidFill>
                  <a:srgbClr val="000000"/>
                </a:solidFill>
                <a:latin typeface="Times New Roman"/>
                <a:ea typeface="DejaVu Sans"/>
              </a:rPr>
              <a:t>(</a:t>
            </a:r>
            <a:r>
              <a:rPr lang="en-US" sz="4000" b="1" i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ISE3231)</a:t>
            </a:r>
            <a:endParaRPr lang="en-US" sz="4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Network Configuration (Part I)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304920" y="1295280"/>
            <a:ext cx="8762400" cy="360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Install ROS Packages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ifconfig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Times New Roman"/>
                <a:ea typeface="DejaVu Sans"/>
              </a:rPr>
              <a:t>Install `net-tools` when `ifconfig` is not found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apt install </a:t>
            </a: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net-tools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241" name="Picture 167_1"/>
          <p:cNvPicPr/>
          <p:nvPr/>
        </p:nvPicPr>
        <p:blipFill>
          <a:blip r:embed="rId2"/>
          <a:srcRect l="55862" t="4878" r="25405" b="52311"/>
          <a:stretch/>
        </p:blipFill>
        <p:spPr>
          <a:xfrm>
            <a:off x="274680" y="1920240"/>
            <a:ext cx="5121360" cy="3291480"/>
          </a:xfrm>
          <a:prstGeom prst="rect">
            <a:avLst/>
          </a:prstGeom>
          <a:ln>
            <a:noFill/>
          </a:ln>
        </p:spPr>
      </p:pic>
      <p:sp>
        <p:nvSpPr>
          <p:cNvPr id="242" name="CustomShape 3"/>
          <p:cNvSpPr/>
          <p:nvPr/>
        </p:nvSpPr>
        <p:spPr>
          <a:xfrm>
            <a:off x="1097280" y="3566160"/>
            <a:ext cx="1005480" cy="182520"/>
          </a:xfrm>
          <a:prstGeom prst="rect">
            <a:avLst/>
          </a:prstGeom>
          <a:solidFill>
            <a:srgbClr val="729FCF">
              <a:alpha val="50000"/>
            </a:srgbClr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3" name="CustomShape 4"/>
          <p:cNvSpPr/>
          <p:nvPr/>
        </p:nvSpPr>
        <p:spPr>
          <a:xfrm>
            <a:off x="1645920" y="3566160"/>
            <a:ext cx="456840" cy="1825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4" name="Line 5"/>
          <p:cNvSpPr/>
          <p:nvPr/>
        </p:nvSpPr>
        <p:spPr>
          <a:xfrm flipH="1">
            <a:off x="1920240" y="3474720"/>
            <a:ext cx="4114800" cy="1828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5" name="CustomShape 6"/>
          <p:cNvSpPr/>
          <p:nvPr/>
        </p:nvSpPr>
        <p:spPr>
          <a:xfrm>
            <a:off x="5669280" y="3200400"/>
            <a:ext cx="2102760" cy="59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IP address [192.168.yyy.zzz]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Network Configuration (Part II)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304920" y="1295280"/>
            <a:ext cx="8762400" cy="360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Modify the address of `</a:t>
            </a:r>
            <a:r>
              <a:rPr lang="en-US" sz="1800" b="1" u="sng" strike="noStrike" spc="-1">
                <a:solidFill>
                  <a:srgbClr val="000000"/>
                </a:solidFill>
                <a:uFillTx/>
                <a:latin typeface="Times New Roman"/>
                <a:ea typeface="DejaVu Sans"/>
              </a:rPr>
              <a:t>localhost</a:t>
            </a: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` in the `</a:t>
            </a:r>
            <a:r>
              <a:rPr lang="en-US" sz="1800" b="1" u="sng" strike="noStrike" spc="-1">
                <a:solidFill>
                  <a:srgbClr val="000000"/>
                </a:solidFill>
                <a:uFillTx/>
                <a:latin typeface="Times New Roman"/>
                <a:ea typeface="DejaVu Sans"/>
              </a:rPr>
              <a:t>ROS_MASTER_URI</a:t>
            </a: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` and `</a:t>
            </a:r>
            <a:r>
              <a:rPr lang="en-US" sz="1800" b="1" u="sng" strike="noStrike" spc="-1">
                <a:solidFill>
                  <a:srgbClr val="000000"/>
                </a:solidFill>
                <a:uFillTx/>
                <a:latin typeface="Times New Roman"/>
                <a:ea typeface="DejaVu Sans"/>
              </a:rPr>
              <a:t>ROS_HOSTNAME</a:t>
            </a: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` with the IP address acquired</a:t>
            </a:r>
            <a:endParaRPr lang="en-US" sz="1800" b="0" strike="noStrike" spc="-1">
              <a:latin typeface="Arial"/>
            </a:endParaRPr>
          </a:p>
          <a:p>
            <a:pPr marL="360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lang="es-ES" sz="13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ubuntu@ubuntu:~$ </a:t>
            </a:r>
            <a:r>
              <a:rPr lang="es-ES" sz="13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echo </a:t>
            </a:r>
            <a:r>
              <a:rPr lang="es-ES" sz="13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”export ROS_MASTER_URI=http://192.168.yyy.zzz” </a:t>
            </a:r>
            <a:r>
              <a:rPr lang="es-ES" sz="13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&gt;&gt; </a:t>
            </a:r>
            <a:r>
              <a:rPr lang="es-ES" sz="13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~/.bashrc</a:t>
            </a:r>
            <a:endParaRPr lang="en-US" sz="1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3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ubuntu@ubuntu:~$ </a:t>
            </a:r>
            <a:r>
              <a:rPr lang="es-ES" sz="13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echo </a:t>
            </a:r>
            <a:r>
              <a:rPr lang="es-ES" sz="13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”export ROS_HOSTNAME=192.168.yyy.zzz” </a:t>
            </a:r>
            <a:r>
              <a:rPr lang="es-ES" sz="13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&gt;&gt; </a:t>
            </a:r>
            <a:r>
              <a:rPr lang="es-ES" sz="13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~/.bashrc</a:t>
            </a:r>
            <a:endParaRPr lang="en-US" sz="1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3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ubuntu@ubuntu:~$ </a:t>
            </a:r>
            <a:r>
              <a:rPr lang="es-ES" sz="13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source </a:t>
            </a:r>
            <a:r>
              <a:rPr lang="es-ES" sz="13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Noto Sans CJK SC"/>
              </a:rPr>
              <a:t>~/.bashrc</a:t>
            </a:r>
            <a:endParaRPr lang="en-US" sz="1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3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943200" y="2619360"/>
            <a:ext cx="7256520" cy="1157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2600" rIns="0" bIns="0">
            <a:noAutofit/>
          </a:bodyPr>
          <a:lstStyle/>
          <a:p>
            <a:pPr marL="44280">
              <a:lnSpc>
                <a:spcPct val="100000"/>
              </a:lnSpc>
              <a:spcBef>
                <a:spcPts val="99"/>
              </a:spcBef>
            </a:pPr>
            <a:r>
              <a:rPr lang="en-US" sz="4050" b="1" strike="noStrike" spc="-1">
                <a:solidFill>
                  <a:srgbClr val="5B9BD3"/>
                </a:solidFill>
                <a:latin typeface="Arial Black"/>
                <a:ea typeface="DejaVu Sans"/>
              </a:rPr>
              <a:t>II. SBC Setup</a:t>
            </a:r>
            <a:endParaRPr lang="en-US" sz="405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SBC Setup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304920" y="1295280"/>
            <a:ext cx="8605800" cy="444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Prepare microSC Card and Reader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Download TurtleBot3 SBC Image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	 </a:t>
            </a:r>
            <a:r>
              <a:rPr lang="en-US" sz="1800" b="0" u="sng" strike="noStrike" spc="-1">
                <a:solidFill>
                  <a:srgbClr val="0000FF"/>
                </a:solidFill>
                <a:uFillTx/>
                <a:latin typeface="Calibri"/>
                <a:ea typeface="DejaVu Sans"/>
                <a:hlinkClick r:id="rId2"/>
              </a:rPr>
              <a:t>https://www.robotis.com/service/download.php?no=2066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	* this image may not be compatible with Raspberry Pi 4B with 8GB RAM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Unzip the downloaded image file and save it in the local disk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Burn the image file</a:t>
            </a:r>
            <a:endParaRPr lang="en-US" sz="18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You can use various </a:t>
            </a:r>
            <a:endParaRPr lang="en-US" sz="18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image burning tools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251" name="Picture 2_1"/>
          <p:cNvPicPr/>
          <p:nvPr/>
        </p:nvPicPr>
        <p:blipFill>
          <a:blip r:embed="rId3"/>
          <a:stretch/>
        </p:blipFill>
        <p:spPr>
          <a:xfrm>
            <a:off x="3579120" y="3451320"/>
            <a:ext cx="4430160" cy="2845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Resize the Partition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304920" y="1295280"/>
            <a:ext cx="8605800" cy="444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Install `GParted` GUI tool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apt install </a:t>
            </a: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gparted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Open `GParted` and resize the Partition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gparted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54" name="Picture 253"/>
          <p:cNvPicPr/>
          <p:nvPr/>
        </p:nvPicPr>
        <p:blipFill>
          <a:blip r:embed="rId2"/>
          <a:stretch/>
        </p:blipFill>
        <p:spPr>
          <a:xfrm>
            <a:off x="302040" y="2468880"/>
            <a:ext cx="2774880" cy="1920240"/>
          </a:xfrm>
          <a:prstGeom prst="rect">
            <a:avLst/>
          </a:prstGeom>
          <a:ln>
            <a:noFill/>
          </a:ln>
        </p:spPr>
      </p:pic>
      <p:pic>
        <p:nvPicPr>
          <p:cNvPr id="255" name="Picture 254"/>
          <p:cNvPicPr/>
          <p:nvPr/>
        </p:nvPicPr>
        <p:blipFill>
          <a:blip r:embed="rId3"/>
          <a:stretch/>
        </p:blipFill>
        <p:spPr>
          <a:xfrm>
            <a:off x="300240" y="4426560"/>
            <a:ext cx="2776680" cy="1916640"/>
          </a:xfrm>
          <a:prstGeom prst="rect">
            <a:avLst/>
          </a:prstGeom>
          <a:ln>
            <a:noFill/>
          </a:ln>
        </p:spPr>
      </p:pic>
      <p:pic>
        <p:nvPicPr>
          <p:cNvPr id="256" name="Picture 255"/>
          <p:cNvPicPr/>
          <p:nvPr/>
        </p:nvPicPr>
        <p:blipFill>
          <a:blip r:embed="rId4"/>
          <a:stretch/>
        </p:blipFill>
        <p:spPr>
          <a:xfrm>
            <a:off x="3291840" y="4389120"/>
            <a:ext cx="2798640" cy="1940400"/>
          </a:xfrm>
          <a:prstGeom prst="rect">
            <a:avLst/>
          </a:prstGeom>
          <a:ln>
            <a:noFill/>
          </a:ln>
        </p:spPr>
      </p:pic>
      <p:sp>
        <p:nvSpPr>
          <p:cNvPr id="257" name="Line 3"/>
          <p:cNvSpPr/>
          <p:nvPr/>
        </p:nvSpPr>
        <p:spPr>
          <a:xfrm flipV="1">
            <a:off x="1645920" y="2651760"/>
            <a:ext cx="3474720" cy="365760"/>
          </a:xfrm>
          <a:prstGeom prst="line">
            <a:avLst/>
          </a:prstGeom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8" name="TextShape 4"/>
          <p:cNvSpPr txBox="1"/>
          <p:nvPr/>
        </p:nvSpPr>
        <p:spPr>
          <a:xfrm>
            <a:off x="5029200" y="2468880"/>
            <a:ext cx="3200400" cy="17373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(1) right click on the partition and select Resize/Move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(2) resize the partition for maximum size and press Resize button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(3) press Apply button and finish resizing the partition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59" name="Line 5"/>
          <p:cNvSpPr/>
          <p:nvPr/>
        </p:nvSpPr>
        <p:spPr>
          <a:xfrm flipV="1">
            <a:off x="1737360" y="3017520"/>
            <a:ext cx="3383280" cy="2103120"/>
          </a:xfrm>
          <a:prstGeom prst="line">
            <a:avLst/>
          </a:prstGeom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0" name="Line 6"/>
          <p:cNvSpPr/>
          <p:nvPr/>
        </p:nvSpPr>
        <p:spPr>
          <a:xfrm flipV="1">
            <a:off x="4480560" y="3474720"/>
            <a:ext cx="640080" cy="1188720"/>
          </a:xfrm>
          <a:prstGeom prst="line">
            <a:avLst/>
          </a:prstGeom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Configure the WiFi Network Setting (Part I)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304920" y="1295280"/>
            <a:ext cx="8228880" cy="332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Make sure your system is up-to-date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cd </a:t>
            </a:r>
            <a:r>
              <a:rPr lang="en-U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/media/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$USER</a:t>
            </a:r>
            <a:r>
              <a:rPr lang="en-U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/writable/etc/netplan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						* in this case $USER is `ubuntu`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nano </a:t>
            </a:r>
            <a:r>
              <a:rPr lang="en-U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50-cloud-init.yaml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Times New Roman"/>
                <a:ea typeface="DejaVu Sans"/>
              </a:rPr>
              <a:t>Save the file by pressing `Ctrl+S` and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Times New Roman"/>
                <a:ea typeface="DejaVu Sans"/>
              </a:rPr>
              <a:t>exit with `Ctrl+X`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63" name="Picture 262"/>
          <p:cNvPicPr/>
          <p:nvPr/>
        </p:nvPicPr>
        <p:blipFill>
          <a:blip r:embed="rId2"/>
          <a:stretch/>
        </p:blipFill>
        <p:spPr>
          <a:xfrm>
            <a:off x="4339800" y="2834640"/>
            <a:ext cx="4072680" cy="2907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Configure the WiFi Network Setting (Part II)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304920" y="1295280"/>
            <a:ext cx="8228880" cy="49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Boot Up the Raspberry Pi</a:t>
            </a:r>
            <a:endParaRPr lang="en-US" sz="1800" b="0" strike="noStrike" spc="-1" dirty="0"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Connect the HDMI cable of the monitor to the HDMI port of Raspberry Pi</a:t>
            </a:r>
            <a:endParaRPr lang="en-US" sz="1800" b="0" strike="noStrike" spc="-1" dirty="0"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Connect input devices to USB port of Raspberry Pi</a:t>
            </a:r>
            <a:endParaRPr lang="en-US" sz="1800" b="0" strike="noStrike" spc="-1" dirty="0"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Insert the microSD card</a:t>
            </a:r>
            <a:endParaRPr lang="en-US" sz="1800" b="0" strike="noStrike" spc="-1" dirty="0"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Connect the power to turn on the Raspberry Pi </a:t>
            </a:r>
            <a:r>
              <a:rPr lang="en-US" sz="12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(*either with USB or OpenCR)</a:t>
            </a:r>
            <a:endParaRPr lang="en-US" sz="1200" b="0" strike="noStrike" spc="-1" dirty="0"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Login with ID `ubuntu` and PASSWORD `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Times New Roman"/>
                <a:ea typeface="DejaVu Sans"/>
              </a:rPr>
              <a:t>turtlebot</a:t>
            </a: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`</a:t>
            </a:r>
            <a:endParaRPr lang="en-US" sz="1800" b="0" strike="noStrike" spc="-1" dirty="0">
              <a:latin typeface="Arial"/>
            </a:endParaRPr>
          </a:p>
          <a:p>
            <a:pPr marL="648000" lvl="2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0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ID:		ubuntu</a:t>
            </a:r>
            <a:endParaRPr lang="en-US" sz="1000" b="0" strike="noStrike" spc="-1" dirty="0">
              <a:latin typeface="Arial"/>
            </a:endParaRPr>
          </a:p>
          <a:p>
            <a:pPr marL="648000" lvl="2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0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PASSWORD:	</a:t>
            </a:r>
            <a:r>
              <a:rPr lang="en-US" sz="1000" b="1" strike="noStrike" spc="-1" dirty="0" err="1">
                <a:solidFill>
                  <a:srgbClr val="000000"/>
                </a:solidFill>
                <a:latin typeface="Times New Roman"/>
                <a:ea typeface="DejaVu Sans"/>
              </a:rPr>
              <a:t>turtlebot</a:t>
            </a:r>
            <a:endParaRPr lang="en-US" sz="1000" b="0" strike="noStrike" spc="-1" dirty="0">
              <a:latin typeface="Arial"/>
            </a:endParaRPr>
          </a:p>
          <a:p>
            <a:pPr marL="648000" lvl="2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000" b="0" strike="noStrike" spc="-1" dirty="0">
              <a:latin typeface="Arial"/>
            </a:endParaRPr>
          </a:p>
          <a:p>
            <a:pPr marL="648000" lvl="2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000" b="0" strike="noStrike" spc="-1" dirty="0">
              <a:latin typeface="Arial"/>
            </a:endParaRPr>
          </a:p>
          <a:p>
            <a:pPr marL="648000" lvl="2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0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ROS Network configuration</a:t>
            </a:r>
            <a:endParaRPr lang="en-US" sz="1800" b="0" strike="noStrike" spc="-1" dirty="0"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Confirm the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Times New Roman"/>
                <a:ea typeface="DejaVu Sans"/>
              </a:rPr>
              <a:t>WiFi</a:t>
            </a: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 IP address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ifconfig</a:t>
            </a:r>
            <a:endParaRPr lang="en-US" sz="1200" b="0" strike="noStrike" spc="-1" dirty="0"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Find the `ROS_MASTER_URI` and `ROS_HOSTNAME` and modify the IP addresses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nano 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~/.</a:t>
            </a:r>
            <a:r>
              <a:rPr lang="en-U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bashrc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	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export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ROS_MASTER_URI=http://{IP_ADDRESS_OF_REMOTE_PC}:11311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	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export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ROS_HOTNAME={IP_ADDRESS_OF_RASPBERRY_PI}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		</a:t>
            </a:r>
            <a:r>
              <a:rPr lang="en-US" sz="1000" b="1" strike="noStrike" spc="-1" dirty="0">
                <a:solidFill>
                  <a:srgbClr val="000000"/>
                </a:solidFill>
                <a:latin typeface="Candara Light"/>
                <a:ea typeface="DejaVu Sans"/>
              </a:rPr>
              <a:t>*save and exit the nano editor: `</a:t>
            </a:r>
            <a:r>
              <a:rPr lang="en-US" sz="1000" b="1" strike="noStrike" spc="-1" dirty="0" err="1">
                <a:solidFill>
                  <a:srgbClr val="000000"/>
                </a:solidFill>
                <a:latin typeface="Candara Light"/>
                <a:ea typeface="DejaVu Sans"/>
              </a:rPr>
              <a:t>Ctrl+S</a:t>
            </a:r>
            <a:r>
              <a:rPr lang="en-US" sz="1000" b="1" strike="noStrike" spc="-1" dirty="0">
                <a:solidFill>
                  <a:srgbClr val="000000"/>
                </a:solidFill>
                <a:latin typeface="Candara Light"/>
                <a:ea typeface="DejaVu Sans"/>
              </a:rPr>
              <a:t>` → `</a:t>
            </a:r>
            <a:r>
              <a:rPr lang="en-US" sz="1000" b="1" strike="noStrike" spc="-1" dirty="0" err="1">
                <a:solidFill>
                  <a:srgbClr val="000000"/>
                </a:solidFill>
                <a:latin typeface="Candara Light"/>
                <a:ea typeface="DejaVu Sans"/>
              </a:rPr>
              <a:t>Ctrl+X</a:t>
            </a:r>
            <a:r>
              <a:rPr lang="en-US" sz="1000" b="1" strike="noStrike" spc="-1" dirty="0">
                <a:solidFill>
                  <a:srgbClr val="000000"/>
                </a:solidFill>
                <a:latin typeface="Candara Light"/>
                <a:ea typeface="DejaVu Sans"/>
              </a:rPr>
              <a:t>`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source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~/.</a:t>
            </a:r>
            <a:r>
              <a:rPr lang="en-U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bashrc</a:t>
            </a:r>
            <a:endParaRPr lang="en-US" sz="1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NEW LDS-02 Configuration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274320" y="2529000"/>
            <a:ext cx="8228880" cy="332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18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Install the LDS-02 driver and update TurtleBot3 package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apt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update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apt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install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n-U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libudev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-dev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cd 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~/</a:t>
            </a:r>
            <a:r>
              <a:rPr lang="en-U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catkin_ws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/</a:t>
            </a:r>
            <a:r>
              <a:rPr lang="en-U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src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git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clone -b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develop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https://github.com/ROBOTIS-GIT/ld08_driver.git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cd 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~/</a:t>
            </a:r>
            <a:r>
              <a:rPr lang="en-U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catkin_ws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/</a:t>
            </a:r>
            <a:r>
              <a:rPr lang="en-U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src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/turtlebot3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&amp;&amp; 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git pull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rm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-r 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turtlebot3_description/ turtlebot3_teleop/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n-US" sz="1200" b="1" strike="noStrike" spc="-1" dirty="0">
                <a:solidFill>
                  <a:srgbClr val="000000"/>
                </a:solidFill>
                <a:latin typeface="Candara Light"/>
                <a:ea typeface="DejaVu Sans"/>
              </a:rPr>
              <a:t>	</a:t>
            </a:r>
            <a:r>
              <a:rPr lang="en-US" sz="1200" b="1" spc="-1" dirty="0">
                <a:solidFill>
                  <a:srgbClr val="000000"/>
                </a:solidFill>
                <a:latin typeface="Candara Light"/>
                <a:ea typeface="DejaVu Sans"/>
              </a:rPr>
              <a:t>           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turtlebot3_navigation/ turtlebot3_slam/ turtlebot3_example/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cd 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~/</a:t>
            </a:r>
            <a:r>
              <a:rPr lang="en-U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catkin_ws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/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&amp;&amp; </a:t>
            </a:r>
            <a:r>
              <a:rPr lang="en-U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catkin_make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77933C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Export the LDS_MODEL to the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Times New Roman"/>
                <a:ea typeface="DejaVu Sans"/>
              </a:rPr>
              <a:t>bashrc</a:t>
            </a: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 file</a:t>
            </a:r>
            <a:endParaRPr lang="en-US" sz="1800" b="0" strike="noStrike" spc="-1" dirty="0">
              <a:latin typeface="Arial"/>
            </a:endParaRPr>
          </a:p>
          <a:p>
            <a:pPr marL="216000" lvl="1">
              <a:lnSpc>
                <a:spcPct val="100000"/>
              </a:lnSpc>
              <a:buClr>
                <a:srgbClr val="000000"/>
              </a:buClr>
              <a:buSzPct val="45000"/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echo 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”export LDS_MODEL=LDS-02”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&gt;&gt; </a:t>
            </a:r>
            <a:r>
              <a:rPr lang="en-U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~/.</a:t>
            </a:r>
            <a:r>
              <a:rPr lang="en-U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bashrc</a:t>
            </a:r>
            <a:endParaRPr lang="en-US" sz="12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77933C"/>
              </a:buClr>
              <a:buFont typeface="Arial"/>
              <a:buChar char="•"/>
            </a:pPr>
            <a:endParaRPr lang="en-US" sz="1200" b="0" strike="noStrike" spc="-1" dirty="0">
              <a:latin typeface="Arial"/>
            </a:endParaRPr>
          </a:p>
        </p:txBody>
      </p:sp>
      <p:pic>
        <p:nvPicPr>
          <p:cNvPr id="268" name="Picture 267"/>
          <p:cNvPicPr/>
          <p:nvPr/>
        </p:nvPicPr>
        <p:blipFill>
          <a:blip r:embed="rId2"/>
          <a:stretch/>
        </p:blipFill>
        <p:spPr>
          <a:xfrm>
            <a:off x="364320" y="1379880"/>
            <a:ext cx="1403640" cy="914400"/>
          </a:xfrm>
          <a:prstGeom prst="rect">
            <a:avLst/>
          </a:prstGeom>
          <a:ln>
            <a:noFill/>
          </a:ln>
        </p:spPr>
      </p:pic>
      <p:pic>
        <p:nvPicPr>
          <p:cNvPr id="269" name="Picture 268"/>
          <p:cNvPicPr/>
          <p:nvPr/>
        </p:nvPicPr>
        <p:blipFill>
          <a:blip r:embed="rId3"/>
          <a:stretch/>
        </p:blipFill>
        <p:spPr>
          <a:xfrm>
            <a:off x="1825200" y="1379880"/>
            <a:ext cx="1375200" cy="898920"/>
          </a:xfrm>
          <a:prstGeom prst="rect">
            <a:avLst/>
          </a:prstGeom>
          <a:ln>
            <a:noFill/>
          </a:ln>
        </p:spPr>
      </p:pic>
      <p:sp>
        <p:nvSpPr>
          <p:cNvPr id="270" name="TextShape 3"/>
          <p:cNvSpPr txBox="1"/>
          <p:nvPr/>
        </p:nvSpPr>
        <p:spPr>
          <a:xfrm>
            <a:off x="520200" y="1075500"/>
            <a:ext cx="2610000" cy="374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1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LDS-01		LDS-02</a:t>
            </a:r>
            <a:endParaRPr lang="en-US" sz="1000" b="0" strike="noStrike" spc="-1" dirty="0">
              <a:latin typeface="Arial"/>
            </a:endParaRPr>
          </a:p>
        </p:txBody>
      </p:sp>
      <p:sp>
        <p:nvSpPr>
          <p:cNvPr id="271" name="TextShape 4"/>
          <p:cNvSpPr txBox="1"/>
          <p:nvPr/>
        </p:nvSpPr>
        <p:spPr>
          <a:xfrm>
            <a:off x="3383280" y="1495800"/>
            <a:ext cx="2651760" cy="5158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1000" b="1" strike="noStrike" spc="-1">
                <a:solidFill>
                  <a:srgbClr val="000000"/>
                </a:solidFill>
                <a:latin typeface="Arial"/>
                <a:ea typeface="DejaVu Sans"/>
              </a:rPr>
              <a:t>The TurtleBot3 LDS has been updated to LDS-02 since 2022 models</a:t>
            </a:r>
            <a:endParaRPr lang="en-US" sz="1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943200" y="2619360"/>
            <a:ext cx="7256520" cy="1157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2600" rIns="0" bIns="0">
            <a:noAutofit/>
          </a:bodyPr>
          <a:lstStyle/>
          <a:p>
            <a:pPr marL="44280">
              <a:lnSpc>
                <a:spcPct val="100000"/>
              </a:lnSpc>
              <a:spcBef>
                <a:spcPts val="99"/>
              </a:spcBef>
            </a:pPr>
            <a:r>
              <a:rPr lang="en-US" sz="4050" b="1" strike="noStrike" spc="-1">
                <a:solidFill>
                  <a:srgbClr val="5B9BD3"/>
                </a:solidFill>
                <a:latin typeface="Arial Black"/>
                <a:ea typeface="DejaVu Sans"/>
              </a:rPr>
              <a:t>II. OpenCR Setup</a:t>
            </a:r>
            <a:endParaRPr lang="en-US" sz="405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OpenCR Setup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304920" y="1295280"/>
            <a:ext cx="8228880" cy="332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Connect OpenCR to the Raspberry Pi using the micro USB cable</a:t>
            </a:r>
            <a:endParaRPr lang="en-US" sz="18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18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18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Install required packages on the Raspberry Pi to upload OpenCR firmware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dpkg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–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add-architecture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s-E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armhf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apt-get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update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apt-get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install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s-E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libc6:armhf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export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s-E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OPENCR_PORT=/</a:t>
            </a:r>
            <a:r>
              <a:rPr lang="es-E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dev</a:t>
            </a:r>
            <a:r>
              <a:rPr lang="es-E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/ttyACM0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export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s-E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OPENCR_MODEL=</a:t>
            </a:r>
            <a:r>
              <a:rPr lang="es-E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burger_neotic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Download the firmware and loader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rm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-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rf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s-E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./opencr_update.tar.bz2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wget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s-ES" sz="10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https://github.com/ROBOTIS-GIT/OpenCR-Binaries/raw/master/turtlebot3/ROS1/latest/opencr_update.tar.bz2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tar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-</a:t>
            </a:r>
            <a:r>
              <a:rPr lang="es-ES" sz="1200" b="1" strike="noStrike" spc="-1" dirty="0" err="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xvf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es-E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opencr_update.tar.bz2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Upload firmware to the OpenCR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cd </a:t>
            </a:r>
            <a:r>
              <a:rPr lang="es-E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./</a:t>
            </a:r>
            <a:r>
              <a:rPr lang="es-E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opencr_update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200" b="1" strike="noStrike" spc="-1" dirty="0">
                <a:solidFill>
                  <a:srgbClr val="77933C"/>
                </a:solidFill>
                <a:latin typeface="Candara Light"/>
                <a:ea typeface="DejaVu Sans"/>
              </a:rPr>
              <a:t>	</a:t>
            </a:r>
            <a:r>
              <a:rPr lang="es-ES" sz="1200" b="1" strike="noStrike" spc="-1" dirty="0" err="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</a:t>
            </a:r>
            <a:r>
              <a:rPr lang="es-ES" sz="1200" b="1" strike="noStrike" spc="-1" dirty="0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:~$ </a:t>
            </a:r>
            <a:r>
              <a:rPr lang="es-ES" sz="1200" b="1" strike="noStrike" spc="-1" dirty="0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./update.sh $OPENCR_PORT $</a:t>
            </a:r>
            <a:r>
              <a:rPr lang="es-ES" sz="1200" b="1" strike="noStrike" spc="-1" dirty="0" err="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OPENCR_MODEL.opencr</a:t>
            </a:r>
            <a:endParaRPr lang="en-US" sz="1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196560" y="6365880"/>
            <a:ext cx="8714520" cy="1080"/>
          </a:xfrm>
          <a:custGeom>
            <a:avLst/>
            <a:gdLst/>
            <a:ahLst/>
            <a:cxnLst/>
            <a:rect l="l" t="t" r="r" b="b"/>
            <a:pathLst>
              <a:path w="8715375" h="1904">
                <a:moveTo>
                  <a:pt x="0" y="0"/>
                </a:moveTo>
                <a:lnTo>
                  <a:pt x="8715375" y="1587"/>
                </a:lnTo>
              </a:path>
            </a:pathLst>
          </a:custGeom>
          <a:noFill/>
          <a:ln w="38160">
            <a:solidFill>
              <a:srgbClr val="1F487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16" name="Group 2"/>
          <p:cNvGrpSpPr/>
          <p:nvPr/>
        </p:nvGrpSpPr>
        <p:grpSpPr>
          <a:xfrm>
            <a:off x="0" y="411480"/>
            <a:ext cx="9143280" cy="5588280"/>
            <a:chOff x="0" y="411480"/>
            <a:chExt cx="9143280" cy="5588280"/>
          </a:xfrm>
        </p:grpSpPr>
        <p:pic>
          <p:nvPicPr>
            <p:cNvPr id="217" name="object 4_0"/>
            <p:cNvPicPr/>
            <p:nvPr/>
          </p:nvPicPr>
          <p:blipFill>
            <a:blip r:embed="rId2"/>
            <a:stretch/>
          </p:blipFill>
          <p:spPr>
            <a:xfrm>
              <a:off x="7479360" y="411480"/>
              <a:ext cx="1449720" cy="411840"/>
            </a:xfrm>
            <a:prstGeom prst="rect">
              <a:avLst/>
            </a:prstGeom>
            <a:ln>
              <a:noFill/>
            </a:ln>
          </p:spPr>
        </p:pic>
        <p:sp>
          <p:nvSpPr>
            <p:cNvPr id="218" name="CustomShape 3"/>
            <p:cNvSpPr/>
            <p:nvPr/>
          </p:nvSpPr>
          <p:spPr>
            <a:xfrm>
              <a:off x="0" y="857160"/>
              <a:ext cx="9143280" cy="5142600"/>
            </a:xfrm>
            <a:custGeom>
              <a:avLst/>
              <a:gdLst/>
              <a:ahLst/>
              <a:cxnLst/>
              <a:rect l="l" t="t" r="r" b="b"/>
              <a:pathLst>
                <a:path w="9144000" h="5143500">
                  <a:moveTo>
                    <a:pt x="9144000" y="0"/>
                  </a:moveTo>
                  <a:lnTo>
                    <a:pt x="0" y="0"/>
                  </a:lnTo>
                  <a:lnTo>
                    <a:pt x="0" y="5143500"/>
                  </a:lnTo>
                  <a:lnTo>
                    <a:pt x="9144000" y="514350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5B9BD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19" name="CustomShape 4"/>
          <p:cNvSpPr/>
          <p:nvPr/>
        </p:nvSpPr>
        <p:spPr>
          <a:xfrm>
            <a:off x="1727280" y="2057400"/>
            <a:ext cx="5688720" cy="162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2600" rIns="0" bIns="0">
            <a:noAutofit/>
          </a:bodyPr>
          <a:lstStyle/>
          <a:p>
            <a:pPr algn="ctr">
              <a:lnSpc>
                <a:spcPts val="6341"/>
              </a:lnSpc>
              <a:spcBef>
                <a:spcPts val="99"/>
              </a:spcBef>
            </a:pPr>
            <a:r>
              <a:rPr lang="en-US" sz="54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ROS</a:t>
            </a:r>
            <a:br/>
            <a:r>
              <a:rPr lang="en-US" sz="54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Setup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220" name="CustomShape 5"/>
          <p:cNvSpPr/>
          <p:nvPr/>
        </p:nvSpPr>
        <p:spPr>
          <a:xfrm>
            <a:off x="9006120" y="5776560"/>
            <a:ext cx="81720" cy="149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2600" rIns="0" bIns="0">
            <a:spAutoFit/>
          </a:bodyPr>
          <a:lstStyle/>
          <a:p>
            <a:pPr marL="12600">
              <a:lnSpc>
                <a:spcPct val="100000"/>
              </a:lnSpc>
              <a:spcBef>
                <a:spcPts val="99"/>
              </a:spcBef>
            </a:pPr>
            <a:r>
              <a:rPr lang="en-US" sz="900" b="0" strike="noStrike" spc="-1">
                <a:solidFill>
                  <a:srgbClr val="878787"/>
                </a:solidFill>
                <a:latin typeface="Times New Roman"/>
                <a:ea typeface="DejaVu Sans"/>
              </a:rPr>
              <a:t>1</a:t>
            </a:r>
            <a:endParaRPr lang="en-US" sz="900" b="0" strike="noStrike" spc="-1">
              <a:latin typeface="Arial"/>
            </a:endParaRPr>
          </a:p>
        </p:txBody>
      </p:sp>
      <p:sp>
        <p:nvSpPr>
          <p:cNvPr id="221" name="CustomShape 6"/>
          <p:cNvSpPr/>
          <p:nvPr/>
        </p:nvSpPr>
        <p:spPr>
          <a:xfrm>
            <a:off x="515520" y="6510600"/>
            <a:ext cx="2907720" cy="3977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12600">
              <a:lnSpc>
                <a:spcPts val="1624"/>
              </a:lnSpc>
            </a:pP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School</a:t>
            </a:r>
            <a:r>
              <a:rPr lang="en-US" sz="1400" b="1" strike="noStrike" spc="-21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of Global</a:t>
            </a:r>
            <a:r>
              <a:rPr lang="en-US" sz="1400" b="1" strike="noStrike" spc="-21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Convergence</a:t>
            </a:r>
            <a:r>
              <a:rPr lang="en-US" sz="1400" b="1" strike="noStrike" spc="9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Studies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OpenCR Test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304920" y="1295280"/>
            <a:ext cx="5638680" cy="332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Connect the power to OpenCR and turn on the switch of OpenCR	</a:t>
            </a:r>
            <a:r>
              <a:rPr lang="en-US" sz="12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(*the `Power LED` will be turned on)</a:t>
            </a:r>
            <a:endParaRPr lang="en-US" sz="12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12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12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Place the robot on the flat ground in a wide-open area.</a:t>
            </a:r>
            <a:endParaRPr lang="en-US" sz="18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18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18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Press and hold `PUSH SW1` for a few seconds to command the robot to move 30 cm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Press and hold `PUSH SW2` for a few seconds</a:t>
            </a:r>
            <a:endParaRPr lang="en-US" sz="18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to rotate 180 degrees in place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277" name="Picture 276"/>
          <p:cNvPicPr/>
          <p:nvPr/>
        </p:nvPicPr>
        <p:blipFill>
          <a:blip r:embed="rId2"/>
          <a:stretch/>
        </p:blipFill>
        <p:spPr>
          <a:xfrm>
            <a:off x="5212080" y="1188720"/>
            <a:ext cx="3566880" cy="1565640"/>
          </a:xfrm>
          <a:prstGeom prst="rect">
            <a:avLst/>
          </a:prstGeom>
          <a:ln>
            <a:noFill/>
          </a:ln>
        </p:spPr>
      </p:pic>
      <p:pic>
        <p:nvPicPr>
          <p:cNvPr id="278" name="Picture 277"/>
          <p:cNvPicPr/>
          <p:nvPr/>
        </p:nvPicPr>
        <p:blipFill>
          <a:blip r:embed="rId3"/>
          <a:stretch/>
        </p:blipFill>
        <p:spPr>
          <a:xfrm>
            <a:off x="5097780" y="3268980"/>
            <a:ext cx="4028880" cy="25878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Shape 1"/>
          <p:cNvSpPr txBox="1"/>
          <p:nvPr/>
        </p:nvSpPr>
        <p:spPr>
          <a:xfrm>
            <a:off x="235440" y="595800"/>
            <a:ext cx="3239280" cy="657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OpenCR Test Video</a:t>
            </a:r>
            <a:endParaRPr lang="en-US" sz="2000" b="0" strike="noStrike" spc="-1">
              <a:latin typeface="Arial"/>
            </a:endParaRPr>
          </a:p>
        </p:txBody>
      </p:sp>
      <p:pic>
        <p:nvPicPr>
          <p:cNvPr id="2" name="video_2022-07-05_04-53-56">
            <a:hlinkClick r:id="" action="ppaction://media"/>
            <a:extLst>
              <a:ext uri="{FF2B5EF4-FFF2-40B4-BE49-F238E27FC236}">
                <a16:creationId xmlns:a16="http://schemas.microsoft.com/office/drawing/2014/main" id="{93C78F01-8F29-7C2D-11AD-7FA52C7EB4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9180" y="1487328"/>
            <a:ext cx="6903720" cy="38833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343080" y="244080"/>
            <a:ext cx="1139760" cy="1157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2600" rIns="0" bIns="0">
            <a:noAutofit/>
          </a:bodyPr>
          <a:lstStyle/>
          <a:p>
            <a:pPr marL="12600">
              <a:lnSpc>
                <a:spcPct val="100000"/>
              </a:lnSpc>
              <a:spcBef>
                <a:spcPts val="99"/>
              </a:spcBef>
            </a:pPr>
            <a:r>
              <a:rPr lang="en-US" sz="3600" b="1" strike="noStrike" spc="-7">
                <a:solidFill>
                  <a:srgbClr val="000000"/>
                </a:solidFill>
                <a:latin typeface="Times New Roman"/>
                <a:ea typeface="DejaVu Sans"/>
              </a:rPr>
              <a:t>G</a:t>
            </a:r>
            <a:r>
              <a:rPr lang="en-US" sz="3600" b="1" strike="noStrike" spc="-12">
                <a:solidFill>
                  <a:srgbClr val="000000"/>
                </a:solidFill>
                <a:latin typeface="Times New Roman"/>
                <a:ea typeface="DejaVu Sans"/>
              </a:rPr>
              <a:t>oa</a:t>
            </a:r>
            <a:r>
              <a:rPr lang="en-US" sz="3600" b="1" strike="noStrike" spc="-7">
                <a:solidFill>
                  <a:srgbClr val="000000"/>
                </a:solidFill>
                <a:latin typeface="Times New Roman"/>
                <a:ea typeface="DejaVu Sans"/>
              </a:rPr>
              <a:t>l</a:t>
            </a:r>
            <a:r>
              <a:rPr lang="en-US" sz="36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s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515520" y="6510600"/>
            <a:ext cx="2907720" cy="3977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12600">
              <a:lnSpc>
                <a:spcPts val="1624"/>
              </a:lnSpc>
            </a:pP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School</a:t>
            </a:r>
            <a:r>
              <a:rPr lang="en-US" sz="1400" b="1" strike="noStrike" spc="-21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of Global</a:t>
            </a:r>
            <a:r>
              <a:rPr lang="en-US" sz="1400" b="1" strike="noStrike" spc="-21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Convergence</a:t>
            </a:r>
            <a:r>
              <a:rPr lang="en-US" sz="1400" b="1" strike="noStrike" spc="9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Studies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320040" y="1325880"/>
            <a:ext cx="8583840" cy="127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13760" rIns="0" bIns="0">
            <a:spAutoFit/>
          </a:bodyPr>
          <a:lstStyle/>
          <a:p>
            <a:pPr marL="441360" indent="-428400">
              <a:lnSpc>
                <a:spcPct val="100000"/>
              </a:lnSpc>
              <a:spcBef>
                <a:spcPts val="893"/>
              </a:spcBef>
              <a:buClr>
                <a:srgbClr val="000000"/>
              </a:buClr>
              <a:buFont typeface="StarSymbol"/>
              <a:buAutoNum type="romanUcPeriod"/>
              <a:tabLst>
                <a:tab pos="441360" algn="l"/>
                <a:tab pos="442080" algn="l"/>
              </a:tabLst>
            </a:pPr>
            <a:r>
              <a:rPr lang="en-US" sz="2100" b="0" strike="noStrike" spc="-1">
                <a:solidFill>
                  <a:srgbClr val="000000"/>
                </a:solidFill>
                <a:latin typeface="Malgun Gothic"/>
                <a:ea typeface="DejaVu Sans"/>
              </a:rPr>
              <a:t>____</a:t>
            </a:r>
            <a:endParaRPr lang="en-US" sz="2100" b="0" strike="noStrike" spc="-1">
              <a:latin typeface="Arial"/>
            </a:endParaRPr>
          </a:p>
          <a:p>
            <a:pPr marL="441360" indent="-428400">
              <a:lnSpc>
                <a:spcPct val="100000"/>
              </a:lnSpc>
              <a:spcBef>
                <a:spcPts val="799"/>
              </a:spcBef>
              <a:buClr>
                <a:srgbClr val="000000"/>
              </a:buClr>
              <a:buFont typeface="StarSymbol"/>
              <a:buAutoNum type="romanUcPeriod"/>
              <a:tabLst>
                <a:tab pos="441360" algn="l"/>
                <a:tab pos="442080" algn="l"/>
              </a:tabLst>
            </a:pPr>
            <a:r>
              <a:rPr lang="en-US" sz="2100" b="0" strike="noStrike" spc="-1">
                <a:solidFill>
                  <a:srgbClr val="000000"/>
                </a:solidFill>
                <a:latin typeface="Malgun Gothic"/>
                <a:ea typeface="DejaVu Sans"/>
              </a:rPr>
              <a:t>____</a:t>
            </a:r>
            <a:endParaRPr lang="en-US" sz="2100" b="0" strike="noStrike" spc="-1">
              <a:latin typeface="Arial"/>
            </a:endParaRPr>
          </a:p>
          <a:p>
            <a:pPr marL="441360" indent="-428400">
              <a:lnSpc>
                <a:spcPct val="100000"/>
              </a:lnSpc>
              <a:spcBef>
                <a:spcPts val="799"/>
              </a:spcBef>
              <a:buClr>
                <a:srgbClr val="000000"/>
              </a:buClr>
              <a:buFont typeface="StarSymbol"/>
              <a:buAutoNum type="romanUcPeriod"/>
              <a:tabLst>
                <a:tab pos="442080" algn="l"/>
              </a:tabLst>
            </a:pPr>
            <a:r>
              <a:rPr lang="en-US" sz="2100" b="0" strike="noStrike" spc="-1">
                <a:solidFill>
                  <a:srgbClr val="000000"/>
                </a:solidFill>
                <a:latin typeface="Malgun Gothic"/>
                <a:ea typeface="DejaVu Sans"/>
              </a:rPr>
              <a:t>____</a:t>
            </a:r>
            <a:endParaRPr lang="en-US" sz="21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343080" y="244080"/>
            <a:ext cx="1772280" cy="1157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2600" rIns="0" bIns="0">
            <a:noAutofit/>
          </a:bodyPr>
          <a:lstStyle/>
          <a:p>
            <a:pPr marL="12600">
              <a:lnSpc>
                <a:spcPct val="100000"/>
              </a:lnSpc>
              <a:spcBef>
                <a:spcPts val="99"/>
              </a:spcBef>
            </a:pPr>
            <a:r>
              <a:rPr lang="en-US" sz="3600" b="1" strike="noStrike" spc="-12">
                <a:solidFill>
                  <a:srgbClr val="000000"/>
                </a:solidFill>
                <a:latin typeface="Times New Roman"/>
                <a:ea typeface="DejaVu Sans"/>
              </a:rPr>
              <a:t>Contents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226" name="CustomShape 2"/>
          <p:cNvSpPr/>
          <p:nvPr/>
        </p:nvSpPr>
        <p:spPr>
          <a:xfrm>
            <a:off x="176040" y="1285200"/>
            <a:ext cx="8913960" cy="127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13760" rIns="0" bIns="0">
            <a:spAutoFit/>
          </a:bodyPr>
          <a:lstStyle/>
          <a:p>
            <a:pPr marL="441360" indent="-428400">
              <a:lnSpc>
                <a:spcPct val="100000"/>
              </a:lnSpc>
              <a:spcBef>
                <a:spcPts val="893"/>
              </a:spcBef>
              <a:buClr>
                <a:srgbClr val="000000"/>
              </a:buClr>
              <a:buFont typeface="StarSymbol"/>
              <a:buAutoNum type="romanUcPeriod"/>
              <a:tabLst>
                <a:tab pos="441360" algn="l"/>
                <a:tab pos="442080" algn="l"/>
              </a:tabLst>
            </a:pPr>
            <a:r>
              <a:rPr lang="en-US" sz="2100" b="1" strike="noStrike" spc="-7">
                <a:solidFill>
                  <a:srgbClr val="000000"/>
                </a:solidFill>
                <a:latin typeface="Malgun Gothic"/>
                <a:ea typeface="DejaVu Sans"/>
              </a:rPr>
              <a:t>PC Setup</a:t>
            </a:r>
            <a:endParaRPr lang="en-US" sz="2100" b="0" strike="noStrike" spc="-1">
              <a:latin typeface="Arial"/>
            </a:endParaRPr>
          </a:p>
          <a:p>
            <a:pPr marL="441360" indent="-428400">
              <a:lnSpc>
                <a:spcPct val="100000"/>
              </a:lnSpc>
              <a:spcBef>
                <a:spcPts val="799"/>
              </a:spcBef>
              <a:buClr>
                <a:srgbClr val="000000"/>
              </a:buClr>
              <a:buFont typeface="StarSymbol"/>
              <a:buAutoNum type="romanUcPeriod"/>
              <a:tabLst>
                <a:tab pos="441360" algn="l"/>
                <a:tab pos="442080" algn="l"/>
              </a:tabLst>
            </a:pPr>
            <a:r>
              <a:rPr lang="en-US" sz="2100" b="1" strike="noStrike" spc="-7">
                <a:solidFill>
                  <a:srgbClr val="000000"/>
                </a:solidFill>
                <a:latin typeface="Malgun Gothic"/>
                <a:ea typeface="DejaVu Sans"/>
              </a:rPr>
              <a:t>SBC Setup</a:t>
            </a:r>
            <a:endParaRPr lang="en-US" sz="2100" b="0" strike="noStrike" spc="-1">
              <a:latin typeface="Arial"/>
            </a:endParaRPr>
          </a:p>
          <a:p>
            <a:pPr marL="441360" indent="-428400">
              <a:lnSpc>
                <a:spcPct val="100000"/>
              </a:lnSpc>
              <a:spcBef>
                <a:spcPts val="799"/>
              </a:spcBef>
              <a:buClr>
                <a:srgbClr val="000000"/>
              </a:buClr>
              <a:buFont typeface="StarSymbol"/>
              <a:buAutoNum type="romanUcPeriod"/>
              <a:tabLst>
                <a:tab pos="442080" algn="l"/>
              </a:tabLst>
            </a:pPr>
            <a:r>
              <a:rPr lang="en-US" sz="2100" b="1" strike="noStrike" spc="-7">
                <a:solidFill>
                  <a:srgbClr val="000000"/>
                </a:solidFill>
                <a:latin typeface="Malgun Gothic"/>
                <a:ea typeface="DejaVu Sans"/>
              </a:rPr>
              <a:t>OpenCR Setup</a:t>
            </a:r>
            <a:endParaRPr lang="en-US" sz="2100" b="0" strike="noStrike" spc="-1">
              <a:latin typeface="Arial"/>
            </a:endParaRPr>
          </a:p>
        </p:txBody>
      </p:sp>
      <p:pic>
        <p:nvPicPr>
          <p:cNvPr id="227" name="object 4_3"/>
          <p:cNvPicPr/>
          <p:nvPr/>
        </p:nvPicPr>
        <p:blipFill>
          <a:blip r:embed="rId2"/>
          <a:stretch/>
        </p:blipFill>
        <p:spPr>
          <a:xfrm>
            <a:off x="7668000" y="4508640"/>
            <a:ext cx="1020240" cy="1616400"/>
          </a:xfrm>
          <a:prstGeom prst="rect">
            <a:avLst/>
          </a:prstGeom>
          <a:ln>
            <a:noFill/>
          </a:ln>
        </p:spPr>
      </p:pic>
      <p:sp>
        <p:nvSpPr>
          <p:cNvPr id="228" name="CustomShape 3"/>
          <p:cNvSpPr/>
          <p:nvPr/>
        </p:nvSpPr>
        <p:spPr>
          <a:xfrm>
            <a:off x="515520" y="6510600"/>
            <a:ext cx="2907720" cy="3977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12600">
              <a:lnSpc>
                <a:spcPts val="1624"/>
              </a:lnSpc>
            </a:pP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School</a:t>
            </a:r>
            <a:r>
              <a:rPr lang="en-US" sz="1400" b="1" strike="noStrike" spc="-21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of Global</a:t>
            </a:r>
            <a:r>
              <a:rPr lang="en-US" sz="1400" b="1" strike="noStrike" spc="-21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Convergence</a:t>
            </a:r>
            <a:r>
              <a:rPr lang="en-US" sz="1400" b="1" strike="noStrike" spc="9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lang="en-US" sz="1400" b="1" strike="noStrike" spc="-7">
                <a:solidFill>
                  <a:srgbClr val="404040"/>
                </a:solidFill>
                <a:latin typeface="Times New Roman"/>
                <a:ea typeface="DejaVu Sans"/>
              </a:rPr>
              <a:t>Studies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943200" y="2619360"/>
            <a:ext cx="7256520" cy="1157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2600" rIns="0" bIns="0">
            <a:noAutofit/>
          </a:bodyPr>
          <a:lstStyle/>
          <a:p>
            <a:pPr marL="44280">
              <a:lnSpc>
                <a:spcPct val="100000"/>
              </a:lnSpc>
              <a:spcBef>
                <a:spcPts val="99"/>
              </a:spcBef>
            </a:pPr>
            <a:r>
              <a:rPr lang="en-US" sz="4050" b="1" strike="noStrike" spc="-1">
                <a:solidFill>
                  <a:srgbClr val="5B9BD3"/>
                </a:solidFill>
                <a:latin typeface="Arial Black"/>
                <a:ea typeface="DejaVu Sans"/>
              </a:rPr>
              <a:t>I. PC Setup</a:t>
            </a:r>
            <a:endParaRPr lang="en-US" sz="405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Download and Install Ubuntu on PC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304920" y="1295280"/>
            <a:ext cx="4611240" cy="444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Install ROS on Remote PC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304920" y="1295280"/>
            <a:ext cx="8228880" cy="332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Make sure your system is up-to-date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apt update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apt upgrade –y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Times New Roman"/>
                <a:ea typeface="DejaVu Sans"/>
              </a:rPr>
              <a:t>Download ROS Noetic installation scripts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da-DK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da-DK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wget</a:t>
            </a:r>
            <a:r>
              <a:rPr lang="da-DK" sz="12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</a:t>
            </a:r>
            <a:r>
              <a:rPr lang="da-DK" sz="12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https://raw.githubusercontent.com/ROBOTIS-GIT/robotis_tools/master/install_ros_noetic.sh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Times New Roman"/>
                <a:ea typeface="DejaVu Sans"/>
              </a:rPr>
              <a:t>Run the script file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n-U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chmod 755 </a:t>
            </a:r>
            <a:r>
              <a:rPr lang="en-U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./install_ros_noetic.sh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n-U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bash</a:t>
            </a:r>
            <a:r>
              <a:rPr lang="en-U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 ./install_ros_noetic.sh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Install Dependent ROS Packages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286560" y="1295280"/>
            <a:ext cx="8838360" cy="249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Install ROS Packages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apt-get install </a:t>
            </a: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ros-noetic-joy ros-noetic-teleop-twist-joy \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		  ros-noetic-teleop-twist-keyboard ros-noetic-laser-proc \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		  ros-noetic-rgbd-launch ros-noetic-rosserial-arduino \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		  ros-noetic-rosserial-python ros-noetic-rosserial-client \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		  ros-noetic-rosserial-msgs ros-noetic-amcl ros-noetic-map-server \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		  ros-noetic-move-base ros-noetic-urdf ros-noetic-xacro \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		  ros-noetic-compressed-image-transport ros-noetic-rqt* ros-noetic-rviz \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		  ros-noetic-gmapping ros-noetic-navigation ros-noetic-interactive-markers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36" name="Picture 7_1"/>
          <p:cNvPicPr/>
          <p:nvPr/>
        </p:nvPicPr>
        <p:blipFill>
          <a:blip r:embed="rId2"/>
          <a:stretch/>
        </p:blipFill>
        <p:spPr>
          <a:xfrm>
            <a:off x="320400" y="4000320"/>
            <a:ext cx="7603920" cy="1587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286560" y="609480"/>
            <a:ext cx="7256520" cy="30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rial"/>
                <a:ea typeface="DejaVu Sans"/>
              </a:rPr>
              <a:t>Set TurtleBot3 Packages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304920" y="1295280"/>
            <a:ext cx="6171480" cy="1107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Install TurtleBot3 via Debian Packages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apt install </a:t>
            </a: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ros-noetic-dynamixel-sdk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apt install </a:t>
            </a: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ros-noetic-turtlebot3-msgs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1800" b="1" strike="noStrike" spc="-1">
                <a:solidFill>
                  <a:srgbClr val="77933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ubuntu@ubuntu:~$ </a:t>
            </a:r>
            <a:r>
              <a:rPr lang="es-ES" sz="1800" b="1" strike="noStrike" spc="-1">
                <a:solidFill>
                  <a:srgbClr val="31859C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sudo apt install </a:t>
            </a:r>
            <a:r>
              <a:rPr lang="es-ES" sz="1800" b="1" strike="noStrike" spc="-1">
                <a:solidFill>
                  <a:srgbClr val="000000"/>
                </a:solidFill>
                <a:highlight>
                  <a:srgbClr val="C0C0C0"/>
                </a:highlight>
                <a:latin typeface="Candara Light"/>
                <a:ea typeface="DejaVu Sans"/>
              </a:rPr>
              <a:t>ros-noetic-turtlebot3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</TotalTime>
  <Words>1208</Words>
  <Application>Microsoft Office PowerPoint</Application>
  <PresentationFormat>On-screen Show (4:3)</PresentationFormat>
  <Paragraphs>186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Malgun Gothic</vt:lpstr>
      <vt:lpstr>Arial</vt:lpstr>
      <vt:lpstr>Arial Black</vt:lpstr>
      <vt:lpstr>Calibri</vt:lpstr>
      <vt:lpstr>Candara Light</vt:lpstr>
      <vt:lpstr>StarSymbol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subject/>
  <dc:creator>Windows XP</dc:creator>
  <dc:description/>
  <cp:lastModifiedBy>KHALIMJONOV Shokhbozbek</cp:lastModifiedBy>
  <cp:revision>10</cp:revision>
  <dcterms:created xsi:type="dcterms:W3CDTF">2022-07-04T16:03:33Z</dcterms:created>
  <dcterms:modified xsi:type="dcterms:W3CDTF">2022-07-11T20:53:41Z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reated">
    <vt:filetime>2022-03-23T00:00:00Z</vt:filetime>
  </property>
  <property fmtid="{D5CDD505-2E9C-101B-9397-08002B2CF9AE}" pid="4" name="Creator">
    <vt:lpwstr>Acrobat PDFMaker 22 for PowerPoint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astSaved">
    <vt:filetime>2022-07-04T00:00:00Z</vt:filetime>
  </property>
  <property fmtid="{D5CDD505-2E9C-101B-9397-08002B2CF9AE}" pid="8" name="LinksUpToDate">
    <vt:bool>false</vt:bool>
  </property>
  <property fmtid="{D5CDD505-2E9C-101B-9397-08002B2CF9AE}" pid="9" name="MMClips">
    <vt:i4>0</vt:i4>
  </property>
  <property fmtid="{D5CDD505-2E9C-101B-9397-08002B2CF9AE}" pid="10" name="Notes">
    <vt:i4>0</vt:i4>
  </property>
  <property fmtid="{D5CDD505-2E9C-101B-9397-08002B2CF9AE}" pid="11" name="PresentationFormat">
    <vt:lpwstr>On-screen Show (4:3)</vt:lpwstr>
  </property>
  <property fmtid="{D5CDD505-2E9C-101B-9397-08002B2CF9AE}" pid="12" name="ScaleCrop">
    <vt:bool>false</vt:bool>
  </property>
  <property fmtid="{D5CDD505-2E9C-101B-9397-08002B2CF9AE}" pid="13" name="ShareDoc">
    <vt:bool>false</vt:bool>
  </property>
  <property fmtid="{D5CDD505-2E9C-101B-9397-08002B2CF9AE}" pid="14" name="Slides">
    <vt:i4>18</vt:i4>
  </property>
</Properties>
</file>